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Default Extension="fntdata" ContentType="application/x-fontdata"/>
  <Override PartName="/ppt/tags/tag1.xml" ContentType="application/vnd.openxmlformats-officedocument.presentationml.tags+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0"/>
  </p:notesMasterIdLst>
  <p:sldIdLst>
    <p:sldId id="288" r:id="rId2"/>
    <p:sldId id="289" r:id="rId3"/>
    <p:sldId id="290" r:id="rId4"/>
    <p:sldId id="291" r:id="rId5"/>
    <p:sldId id="299" r:id="rId6"/>
    <p:sldId id="297" r:id="rId7"/>
    <p:sldId id="298" r:id="rId8"/>
    <p:sldId id="276" r:id="rId9"/>
  </p:sldIdLst>
  <p:sldSz cx="12192000" cy="6858000"/>
  <p:notesSz cx="6858000" cy="9144000"/>
  <p:embeddedFontLst>
    <p:embeddedFont>
      <p:font typeface="Exo" charset="0"/>
      <p:regular r:id="rId11"/>
      <p:bold r:id="rId12"/>
      <p:italic r:id="rId13"/>
      <p:boldItalic r:id="rId14"/>
    </p:embeddedFont>
    <p:embeddedFont>
      <p:font typeface="Adobe Caslon Pro Bold" charset="0"/>
      <p:bold r:id="rId15"/>
      <p:boldItalic r:id="rId16"/>
    </p:embeddedFont>
    <p:embeddedFont>
      <p:font typeface="Calibri" pitchFamily="34" charset="0"/>
      <p:regular r:id="rId17"/>
      <p:bold r:id="rId18"/>
      <p:italic r:id="rId19"/>
      <p:boldItalic r:id="rId20"/>
    </p:embeddedFont>
    <p:embeddedFont>
      <p:font typeface="Adobe Garamond Pro Bold" charset="0"/>
      <p:bold r:id="rId21"/>
      <p:boldItalic r:id="rId22"/>
    </p:embeddedFont>
    <p:embeddedFont>
      <p:font typeface="Calibri Light" pitchFamily="34" charset="0"/>
      <p:regular r:id="rId23"/>
      <p:italic r:id="rId24"/>
    </p:embeddedFont>
  </p:embeddedFontLst>
  <p:custDataLst>
    <p:tags r:id="rId2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801A1C"/>
    <a:srgbClr val="5D1315"/>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9853" autoAdjust="0"/>
    <p:restoredTop sz="94660"/>
  </p:normalViewPr>
  <p:slideViewPr>
    <p:cSldViewPr snapToGrid="0">
      <p:cViewPr varScale="1">
        <p:scale>
          <a:sx n="73" d="100"/>
          <a:sy n="73" d="100"/>
        </p:scale>
        <p:origin x="-240" y="-102"/>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theme" Target="theme/theme1.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viewProps" Target="viewProps.xml"/></Relationships>
</file>

<file path=ppt/media/image1.jpeg>
</file>

<file path=ppt/media/image2.jpe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7F16D6-A157-4339-AC58-785352B71ED7}" type="datetimeFigureOut">
              <a:rPr lang="en-US" smtClean="0"/>
              <a:pPr/>
              <a:t>07-Sep-18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85A69C-1378-445B-B17B-69846708CDE9}" type="slidenum">
              <a:rPr lang="en-US" smtClean="0"/>
              <a:pPr/>
              <a:t>‹#›</a:t>
            </a:fld>
            <a:endParaRPr lang="en-US"/>
          </a:p>
        </p:txBody>
      </p:sp>
    </p:spTree>
    <p:extLst>
      <p:ext uri="{BB962C8B-B14F-4D97-AF65-F5344CB8AC3E}">
        <p14:creationId xmlns:p14="http://schemas.microsoft.com/office/powerpoint/2010/main" xmlns="" val="11326048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Thanks. Feel free to ask</a:t>
            </a:r>
            <a:r>
              <a:rPr lang="en-US" baseline="0" dirty="0" smtClean="0"/>
              <a:t> any question on my presentation.</a:t>
            </a:r>
            <a:endParaRPr lang="en-US" dirty="0"/>
          </a:p>
        </p:txBody>
      </p:sp>
      <p:sp>
        <p:nvSpPr>
          <p:cNvPr id="4" name="Slide Number Placeholder 3"/>
          <p:cNvSpPr>
            <a:spLocks noGrp="1"/>
          </p:cNvSpPr>
          <p:nvPr>
            <p:ph type="sldNum" sz="quarter" idx="10"/>
          </p:nvPr>
        </p:nvSpPr>
        <p:spPr/>
        <p:txBody>
          <a:bodyPr/>
          <a:lstStyle/>
          <a:p>
            <a:fld id="{093A7686-AC12-46A3-8BF8-35DFCF9356AD}" type="slidenum">
              <a:rPr lang="en-US" smtClean="0"/>
              <a:pPr/>
              <a:t>8</a:t>
            </a:fld>
            <a:endParaRPr lang="en-US" dirty="0"/>
          </a:p>
        </p:txBody>
      </p:sp>
    </p:spTree>
    <p:extLst>
      <p:ext uri="{BB962C8B-B14F-4D97-AF65-F5344CB8AC3E}">
        <p14:creationId xmlns:p14="http://schemas.microsoft.com/office/powerpoint/2010/main" xmlns="" val="40669204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083D6AB-7AB5-4774-850A-9876B70F3195}" type="datetimeFigureOut">
              <a:rPr lang="en-US" smtClean="0"/>
              <a:pPr/>
              <a:t>07-Sep-18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689167-E632-48E4-9E86-DBAF61D7DB27}" type="slidenum">
              <a:rPr lang="en-US" smtClean="0"/>
              <a:pPr/>
              <a:t>‹#›</a:t>
            </a:fld>
            <a:endParaRPr lang="en-US"/>
          </a:p>
        </p:txBody>
      </p:sp>
    </p:spTree>
    <p:extLst>
      <p:ext uri="{BB962C8B-B14F-4D97-AF65-F5344CB8AC3E}">
        <p14:creationId xmlns:p14="http://schemas.microsoft.com/office/powerpoint/2010/main" xmlns="" val="9052165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083D6AB-7AB5-4774-850A-9876B70F3195}" type="datetimeFigureOut">
              <a:rPr lang="en-US" smtClean="0"/>
              <a:pPr/>
              <a:t>07-Sep-18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689167-E632-48E4-9E86-DBAF61D7DB27}" type="slidenum">
              <a:rPr lang="en-US" smtClean="0"/>
              <a:pPr/>
              <a:t>‹#›</a:t>
            </a:fld>
            <a:endParaRPr lang="en-US"/>
          </a:p>
        </p:txBody>
      </p:sp>
    </p:spTree>
    <p:extLst>
      <p:ext uri="{BB962C8B-B14F-4D97-AF65-F5344CB8AC3E}">
        <p14:creationId xmlns:p14="http://schemas.microsoft.com/office/powerpoint/2010/main" xmlns="" val="10674166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083D6AB-7AB5-4774-850A-9876B70F3195}" type="datetimeFigureOut">
              <a:rPr lang="en-US" smtClean="0"/>
              <a:pPr/>
              <a:t>07-Sep-18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689167-E632-48E4-9E86-DBAF61D7DB27}" type="slidenum">
              <a:rPr lang="en-US" smtClean="0"/>
              <a:pPr/>
              <a:t>‹#›</a:t>
            </a:fld>
            <a:endParaRPr lang="en-US"/>
          </a:p>
        </p:txBody>
      </p:sp>
    </p:spTree>
    <p:extLst>
      <p:ext uri="{BB962C8B-B14F-4D97-AF65-F5344CB8AC3E}">
        <p14:creationId xmlns:p14="http://schemas.microsoft.com/office/powerpoint/2010/main" xmlns="" val="13839976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083D6AB-7AB5-4774-850A-9876B70F3195}" type="datetimeFigureOut">
              <a:rPr lang="en-US" smtClean="0"/>
              <a:pPr/>
              <a:t>07-Sep-18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689167-E632-48E4-9E86-DBAF61D7DB27}" type="slidenum">
              <a:rPr lang="en-US" smtClean="0"/>
              <a:pPr/>
              <a:t>‹#›</a:t>
            </a:fld>
            <a:endParaRPr lang="en-US"/>
          </a:p>
        </p:txBody>
      </p:sp>
    </p:spTree>
    <p:extLst>
      <p:ext uri="{BB962C8B-B14F-4D97-AF65-F5344CB8AC3E}">
        <p14:creationId xmlns:p14="http://schemas.microsoft.com/office/powerpoint/2010/main" xmlns="" val="7912319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083D6AB-7AB5-4774-850A-9876B70F3195}" type="datetimeFigureOut">
              <a:rPr lang="en-US" smtClean="0"/>
              <a:pPr/>
              <a:t>07-Sep-18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689167-E632-48E4-9E86-DBAF61D7DB27}" type="slidenum">
              <a:rPr lang="en-US" smtClean="0"/>
              <a:pPr/>
              <a:t>‹#›</a:t>
            </a:fld>
            <a:endParaRPr lang="en-US"/>
          </a:p>
        </p:txBody>
      </p:sp>
    </p:spTree>
    <p:extLst>
      <p:ext uri="{BB962C8B-B14F-4D97-AF65-F5344CB8AC3E}">
        <p14:creationId xmlns:p14="http://schemas.microsoft.com/office/powerpoint/2010/main" xmlns="" val="7144474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083D6AB-7AB5-4774-850A-9876B70F3195}" type="datetimeFigureOut">
              <a:rPr lang="en-US" smtClean="0"/>
              <a:pPr/>
              <a:t>07-Sep-18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2689167-E632-48E4-9E86-DBAF61D7DB27}" type="slidenum">
              <a:rPr lang="en-US" smtClean="0"/>
              <a:pPr/>
              <a:t>‹#›</a:t>
            </a:fld>
            <a:endParaRPr lang="en-US"/>
          </a:p>
        </p:txBody>
      </p:sp>
    </p:spTree>
    <p:extLst>
      <p:ext uri="{BB962C8B-B14F-4D97-AF65-F5344CB8AC3E}">
        <p14:creationId xmlns:p14="http://schemas.microsoft.com/office/powerpoint/2010/main" xmlns="" val="39563117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083D6AB-7AB5-4774-850A-9876B70F3195}" type="datetimeFigureOut">
              <a:rPr lang="en-US" smtClean="0"/>
              <a:pPr/>
              <a:t>07-Sep-18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2689167-E632-48E4-9E86-DBAF61D7DB27}" type="slidenum">
              <a:rPr lang="en-US" smtClean="0"/>
              <a:pPr/>
              <a:t>‹#›</a:t>
            </a:fld>
            <a:endParaRPr lang="en-US"/>
          </a:p>
        </p:txBody>
      </p:sp>
    </p:spTree>
    <p:extLst>
      <p:ext uri="{BB962C8B-B14F-4D97-AF65-F5344CB8AC3E}">
        <p14:creationId xmlns:p14="http://schemas.microsoft.com/office/powerpoint/2010/main" xmlns="" val="42529943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083D6AB-7AB5-4774-850A-9876B70F3195}" type="datetimeFigureOut">
              <a:rPr lang="en-US" smtClean="0"/>
              <a:pPr/>
              <a:t>07-Sep-18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2689167-E632-48E4-9E86-DBAF61D7DB27}" type="slidenum">
              <a:rPr lang="en-US" smtClean="0"/>
              <a:pPr/>
              <a:t>‹#›</a:t>
            </a:fld>
            <a:endParaRPr lang="en-US"/>
          </a:p>
        </p:txBody>
      </p:sp>
    </p:spTree>
    <p:extLst>
      <p:ext uri="{BB962C8B-B14F-4D97-AF65-F5344CB8AC3E}">
        <p14:creationId xmlns:p14="http://schemas.microsoft.com/office/powerpoint/2010/main" xmlns="" val="1847738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083D6AB-7AB5-4774-850A-9876B70F3195}" type="datetimeFigureOut">
              <a:rPr lang="en-US" smtClean="0"/>
              <a:pPr/>
              <a:t>07-Sep-18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2689167-E632-48E4-9E86-DBAF61D7DB27}" type="slidenum">
              <a:rPr lang="en-US" smtClean="0"/>
              <a:pPr/>
              <a:t>‹#›</a:t>
            </a:fld>
            <a:endParaRPr lang="en-US"/>
          </a:p>
        </p:txBody>
      </p:sp>
    </p:spTree>
    <p:extLst>
      <p:ext uri="{BB962C8B-B14F-4D97-AF65-F5344CB8AC3E}">
        <p14:creationId xmlns:p14="http://schemas.microsoft.com/office/powerpoint/2010/main" xmlns="" val="25366836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083D6AB-7AB5-4774-850A-9876B70F3195}" type="datetimeFigureOut">
              <a:rPr lang="en-US" smtClean="0"/>
              <a:pPr/>
              <a:t>07-Sep-18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2689167-E632-48E4-9E86-DBAF61D7DB27}" type="slidenum">
              <a:rPr lang="en-US" smtClean="0"/>
              <a:pPr/>
              <a:t>‹#›</a:t>
            </a:fld>
            <a:endParaRPr lang="en-US"/>
          </a:p>
        </p:txBody>
      </p:sp>
    </p:spTree>
    <p:extLst>
      <p:ext uri="{BB962C8B-B14F-4D97-AF65-F5344CB8AC3E}">
        <p14:creationId xmlns:p14="http://schemas.microsoft.com/office/powerpoint/2010/main" xmlns="" val="35712034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083D6AB-7AB5-4774-850A-9876B70F3195}" type="datetimeFigureOut">
              <a:rPr lang="en-US" smtClean="0"/>
              <a:pPr/>
              <a:t>07-Sep-18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2689167-E632-48E4-9E86-DBAF61D7DB27}" type="slidenum">
              <a:rPr lang="en-US" smtClean="0"/>
              <a:pPr/>
              <a:t>‹#›</a:t>
            </a:fld>
            <a:endParaRPr lang="en-US"/>
          </a:p>
        </p:txBody>
      </p:sp>
    </p:spTree>
    <p:extLst>
      <p:ext uri="{BB962C8B-B14F-4D97-AF65-F5344CB8AC3E}">
        <p14:creationId xmlns:p14="http://schemas.microsoft.com/office/powerpoint/2010/main" xmlns="" val="27462189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83D6AB-7AB5-4774-850A-9876B70F3195}" type="datetimeFigureOut">
              <a:rPr lang="en-US" smtClean="0"/>
              <a:pPr/>
              <a:t>07-Sep-18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689167-E632-48E4-9E86-DBAF61D7DB27}" type="slidenum">
              <a:rPr lang="en-US" smtClean="0"/>
              <a:pPr/>
              <a:t>‹#›</a:t>
            </a:fld>
            <a:endParaRPr lang="en-US"/>
          </a:p>
        </p:txBody>
      </p:sp>
    </p:spTree>
    <p:extLst>
      <p:ext uri="{BB962C8B-B14F-4D97-AF65-F5344CB8AC3E}">
        <p14:creationId xmlns:p14="http://schemas.microsoft.com/office/powerpoint/2010/main" xmlns="" val="14826771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4149534" y="4517408"/>
            <a:ext cx="3902030" cy="400110"/>
          </a:xfrm>
          <a:prstGeom prst="rect">
            <a:avLst/>
          </a:prstGeom>
          <a:noFill/>
        </p:spPr>
        <p:txBody>
          <a:bodyPr wrap="none" rtlCol="0">
            <a:spAutoFit/>
          </a:bodyPr>
          <a:lstStyle/>
          <a:p>
            <a:r>
              <a:rPr lang="en-029" sz="2000" b="1" dirty="0" smtClean="0">
                <a:solidFill>
                  <a:schemeClr val="bg1"/>
                </a:solidFill>
                <a:latin typeface="Exo" panose="020B0604020202020204" charset="0"/>
              </a:rPr>
              <a:t>Innovation for Better Tomorrow</a:t>
            </a:r>
            <a:endParaRPr lang="en-US" sz="2000" b="1" dirty="0">
              <a:solidFill>
                <a:schemeClr val="bg1"/>
              </a:solidFill>
              <a:latin typeface="Exo" panose="020B0604020202020204" charset="0"/>
            </a:endParaRPr>
          </a:p>
        </p:txBody>
      </p:sp>
      <p:sp>
        <p:nvSpPr>
          <p:cNvPr id="2" name="TextBox 1"/>
          <p:cNvSpPr txBox="1"/>
          <p:nvPr/>
        </p:nvSpPr>
        <p:spPr>
          <a:xfrm>
            <a:off x="1102743" y="6124904"/>
            <a:ext cx="9826729" cy="400110"/>
          </a:xfrm>
          <a:prstGeom prst="rect">
            <a:avLst/>
          </a:prstGeom>
          <a:noFill/>
        </p:spPr>
        <p:txBody>
          <a:bodyPr wrap="none" rtlCol="0">
            <a:spAutoFit/>
          </a:bodyPr>
          <a:lstStyle/>
          <a:p>
            <a:r>
              <a:rPr lang="en-029" sz="2000" b="1" dirty="0" smtClean="0">
                <a:latin typeface="Exo" panose="020B0604020202020204" charset="0"/>
              </a:rPr>
              <a:t>Hackathon  Day – Big Day       </a:t>
            </a:r>
            <a:r>
              <a:rPr lang="en-029" sz="2000" dirty="0" smtClean="0">
                <a:latin typeface="Exo" panose="020B0604020202020204" charset="0"/>
              </a:rPr>
              <a:t>September 06-07		9:30 am 	NSU, Dhaka</a:t>
            </a:r>
            <a:endParaRPr lang="en-US" sz="2000" dirty="0">
              <a:latin typeface="Exo" panose="020B0604020202020204" charset="0"/>
            </a:endParaRPr>
          </a:p>
        </p:txBody>
      </p:sp>
      <p:cxnSp>
        <p:nvCxnSpPr>
          <p:cNvPr id="8" name="Straight Connector 7"/>
          <p:cNvCxnSpPr/>
          <p:nvPr/>
        </p:nvCxnSpPr>
        <p:spPr>
          <a:xfrm>
            <a:off x="4311137" y="6124904"/>
            <a:ext cx="0" cy="40011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7069089" y="6126593"/>
            <a:ext cx="0" cy="40011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9097145" y="6126593"/>
            <a:ext cx="0" cy="40011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pic>
        <p:nvPicPr>
          <p:cNvPr id="9" name="Picture 8"/>
          <p:cNvPicPr>
            <a:picLocks noChangeAspect="1"/>
          </p:cNvPicPr>
          <p:nvPr/>
        </p:nvPicPr>
        <p:blipFill rotWithShape="1">
          <a:blip r:embed="rId2" cstate="print">
            <a:extLst>
              <a:ext uri="{28A0092B-C50C-407E-A947-70E740481C1C}">
                <a14:useLocalDpi xmlns:a14="http://schemas.microsoft.com/office/drawing/2010/main" xmlns="" val="0"/>
              </a:ext>
            </a:extLst>
          </a:blip>
          <a:srcRect t="29464" r="8875" b="19603"/>
          <a:stretch/>
        </p:blipFill>
        <p:spPr>
          <a:xfrm>
            <a:off x="1" y="1261649"/>
            <a:ext cx="12192000" cy="4559121"/>
          </a:xfrm>
          <a:prstGeom prst="rect">
            <a:avLst/>
          </a:prstGeom>
        </p:spPr>
      </p:pic>
      <p:sp>
        <p:nvSpPr>
          <p:cNvPr id="3" name="Rectangle 2"/>
          <p:cNvSpPr/>
          <p:nvPr/>
        </p:nvSpPr>
        <p:spPr>
          <a:xfrm>
            <a:off x="2695557" y="308508"/>
            <a:ext cx="6513514" cy="923330"/>
          </a:xfrm>
          <a:prstGeom prst="rect">
            <a:avLst/>
          </a:prstGeom>
          <a:noFill/>
        </p:spPr>
        <p:txBody>
          <a:bodyPr wrap="none" lIns="91440" tIns="45720" rIns="91440" bIns="45720">
            <a:spAutoFit/>
          </a:bodyPr>
          <a:lstStyle/>
          <a:p>
            <a:pPr algn="ctr"/>
            <a:r>
              <a:rPr lang="en-US" sz="5400" b="0" cap="none" spc="0" dirty="0" smtClean="0">
                <a:ln w="0"/>
                <a:solidFill>
                  <a:schemeClr val="tx1"/>
                </a:solidFill>
                <a:effectLst>
                  <a:outerShdw blurRad="38100" dist="19050" dir="2700000" algn="tl" rotWithShape="0">
                    <a:schemeClr val="dk1">
                      <a:alpha val="40000"/>
                    </a:schemeClr>
                  </a:outerShdw>
                </a:effectLst>
                <a:latin typeface="Adobe Caslon Pro Bold" panose="0205070206050A020403" pitchFamily="18" charset="0"/>
              </a:rPr>
              <a:t>Team Savage Buggers</a:t>
            </a:r>
            <a:endParaRPr lang="en-US" sz="5400" b="0" cap="none" spc="0" dirty="0">
              <a:ln w="0"/>
              <a:solidFill>
                <a:schemeClr val="tx1"/>
              </a:solidFill>
              <a:effectLst>
                <a:outerShdw blurRad="38100" dist="19050" dir="2700000" algn="tl" rotWithShape="0">
                  <a:schemeClr val="dk1">
                    <a:alpha val="40000"/>
                  </a:schemeClr>
                </a:outerShdw>
              </a:effectLst>
              <a:latin typeface="Adobe Caslon Pro Bold" panose="0205070206050A020403" pitchFamily="18" charset="0"/>
            </a:endParaRPr>
          </a:p>
        </p:txBody>
      </p:sp>
    </p:spTree>
    <p:extLst>
      <p:ext uri="{BB962C8B-B14F-4D97-AF65-F5344CB8AC3E}">
        <p14:creationId xmlns:p14="http://schemas.microsoft.com/office/powerpoint/2010/main" xmlns="" val="4065169578"/>
      </p:ext>
    </p:extLst>
  </p:cSld>
  <p:clrMapOvr>
    <a:masterClrMapping/>
  </p:clrMapOvr>
  <p:transition>
    <p:wipe dir="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1" y="0"/>
            <a:ext cx="12192001" cy="6858000"/>
          </a:xfrm>
          <a:prstGeom prst="rect">
            <a:avLst/>
          </a:prstGeom>
        </p:spPr>
      </p:pic>
      <p:sp>
        <p:nvSpPr>
          <p:cNvPr id="2" name="TextBox 1"/>
          <p:cNvSpPr txBox="1"/>
          <p:nvPr/>
        </p:nvSpPr>
        <p:spPr>
          <a:xfrm>
            <a:off x="4266105" y="6368257"/>
            <a:ext cx="7580921" cy="307777"/>
          </a:xfrm>
          <a:prstGeom prst="rect">
            <a:avLst/>
          </a:prstGeom>
          <a:noFill/>
        </p:spPr>
        <p:txBody>
          <a:bodyPr wrap="none" rtlCol="0">
            <a:spAutoFit/>
          </a:bodyPr>
          <a:lstStyle/>
          <a:p>
            <a:r>
              <a:rPr lang="en-029" sz="1400" b="1" dirty="0" smtClean="0">
                <a:latin typeface="Exo" panose="020B0604020202020204" charset="0"/>
              </a:rPr>
              <a:t>Hackathon  Day – Big Day       </a:t>
            </a:r>
            <a:r>
              <a:rPr lang="en-029" sz="1400" dirty="0" smtClean="0">
                <a:latin typeface="Exo" panose="020B0604020202020204" charset="0"/>
              </a:rPr>
              <a:t>September 06-07 	     All Day     	NSU, Dhaka</a:t>
            </a:r>
            <a:endParaRPr lang="en-US" sz="1400" dirty="0">
              <a:latin typeface="Exo" panose="020B0604020202020204" charset="0"/>
            </a:endParaRPr>
          </a:p>
        </p:txBody>
      </p:sp>
      <p:cxnSp>
        <p:nvCxnSpPr>
          <p:cNvPr id="8" name="Straight Connector 7"/>
          <p:cNvCxnSpPr/>
          <p:nvPr/>
        </p:nvCxnSpPr>
        <p:spPr>
          <a:xfrm>
            <a:off x="6582705" y="6327260"/>
            <a:ext cx="0" cy="40011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8696872" y="6341240"/>
            <a:ext cx="0" cy="40011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10283913" y="6341529"/>
            <a:ext cx="0" cy="40011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1711234" y="1240971"/>
            <a:ext cx="8530046" cy="4572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1893342" y="1522315"/>
            <a:ext cx="8570794" cy="3139321"/>
          </a:xfrm>
          <a:prstGeom prst="rect">
            <a:avLst/>
          </a:prstGeom>
          <a:noFill/>
        </p:spPr>
        <p:txBody>
          <a:bodyPr wrap="square" rtlCol="0">
            <a:spAutoFit/>
          </a:bodyPr>
          <a:lstStyle/>
          <a:p>
            <a:r>
              <a:rPr lang="en-029" b="1" dirty="0" smtClean="0">
                <a:latin typeface="Exo" panose="020B0604020202020204" charset="0"/>
              </a:rPr>
              <a:t>Team Information: </a:t>
            </a:r>
          </a:p>
          <a:p>
            <a:endParaRPr lang="en-029" dirty="0">
              <a:latin typeface="Exo" panose="020B0604020202020204" charset="0"/>
            </a:endParaRPr>
          </a:p>
          <a:p>
            <a:r>
              <a:rPr lang="en-029" dirty="0" smtClean="0">
                <a:latin typeface="Exo" panose="020B0604020202020204" charset="0"/>
              </a:rPr>
              <a:t>Team Name: Savage Buggers </a:t>
            </a:r>
            <a:endParaRPr lang="en-029" dirty="0">
              <a:latin typeface="Exo" panose="020B0604020202020204" charset="0"/>
            </a:endParaRPr>
          </a:p>
          <a:p>
            <a:endParaRPr lang="en-029" dirty="0">
              <a:latin typeface="Exo" panose="020B0604020202020204" charset="0"/>
            </a:endParaRPr>
          </a:p>
          <a:p>
            <a:r>
              <a:rPr lang="en-029" dirty="0" smtClean="0">
                <a:latin typeface="Exo" panose="020B0604020202020204" charset="0"/>
              </a:rPr>
              <a:t>Team Lead’s Email: zahidulhaquezihad@gmail.com</a:t>
            </a:r>
          </a:p>
          <a:p>
            <a:endParaRPr lang="en-029" dirty="0">
              <a:latin typeface="Exo" panose="020B0604020202020204" charset="0"/>
            </a:endParaRPr>
          </a:p>
          <a:p>
            <a:r>
              <a:rPr lang="en-029" dirty="0" smtClean="0">
                <a:latin typeface="Exo" panose="020B0604020202020204" charset="0"/>
              </a:rPr>
              <a:t>Team Leader’s Phone Number: +88 016 8503 8555</a:t>
            </a:r>
          </a:p>
          <a:p>
            <a:endParaRPr lang="en-029" dirty="0">
              <a:latin typeface="Exo" panose="020B0604020202020204" charset="0"/>
            </a:endParaRPr>
          </a:p>
          <a:p>
            <a:r>
              <a:rPr lang="en-029" dirty="0" smtClean="0">
                <a:latin typeface="Exo" panose="020B0604020202020204" charset="0"/>
              </a:rPr>
              <a:t>Segment/Problem Area: Energy Consumption Awareness in Household.</a:t>
            </a:r>
          </a:p>
          <a:p>
            <a:endParaRPr lang="en-029" dirty="0">
              <a:latin typeface="Exo" panose="020B0604020202020204" charset="0"/>
            </a:endParaRPr>
          </a:p>
          <a:p>
            <a:endParaRPr lang="en-US" dirty="0">
              <a:latin typeface="Exo" panose="020B0604020202020204" charset="0"/>
            </a:endParaRPr>
          </a:p>
        </p:txBody>
      </p:sp>
    </p:spTree>
    <p:extLst>
      <p:ext uri="{BB962C8B-B14F-4D97-AF65-F5344CB8AC3E}">
        <p14:creationId xmlns:p14="http://schemas.microsoft.com/office/powerpoint/2010/main" xmlns="" val="2862914121"/>
      </p:ext>
    </p:extLst>
  </p:cSld>
  <p:clrMapOvr>
    <a:masterClrMapping/>
  </p:clrMapOvr>
  <p:transition>
    <p:wipe dir="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Content Placeholder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8561" y="0"/>
            <a:ext cx="12192001" cy="6858000"/>
          </a:xfrm>
          <a:prstGeom prst="rect">
            <a:avLst/>
          </a:prstGeom>
        </p:spPr>
      </p:pic>
      <p:sp>
        <p:nvSpPr>
          <p:cNvPr id="7" name="TextBox 6"/>
          <p:cNvSpPr txBox="1"/>
          <p:nvPr/>
        </p:nvSpPr>
        <p:spPr>
          <a:xfrm>
            <a:off x="4149534" y="4517408"/>
            <a:ext cx="3902030" cy="400110"/>
          </a:xfrm>
          <a:prstGeom prst="rect">
            <a:avLst/>
          </a:prstGeom>
          <a:noFill/>
        </p:spPr>
        <p:txBody>
          <a:bodyPr wrap="none" rtlCol="0">
            <a:spAutoFit/>
          </a:bodyPr>
          <a:lstStyle/>
          <a:p>
            <a:r>
              <a:rPr lang="en-029" sz="2000" b="1" dirty="0" smtClean="0">
                <a:solidFill>
                  <a:schemeClr val="bg1"/>
                </a:solidFill>
                <a:latin typeface="Exo" panose="020B0604020202020204" charset="0"/>
              </a:rPr>
              <a:t>Innovation for Better Tomorrow</a:t>
            </a:r>
            <a:endParaRPr lang="en-US" sz="2000" b="1" dirty="0">
              <a:solidFill>
                <a:schemeClr val="bg1"/>
              </a:solidFill>
              <a:latin typeface="Exo" panose="020B0604020202020204" charset="0"/>
            </a:endParaRPr>
          </a:p>
        </p:txBody>
      </p:sp>
      <p:cxnSp>
        <p:nvCxnSpPr>
          <p:cNvPr id="8" name="Straight Connector 7"/>
          <p:cNvCxnSpPr/>
          <p:nvPr/>
        </p:nvCxnSpPr>
        <p:spPr>
          <a:xfrm>
            <a:off x="10214179" y="6243714"/>
            <a:ext cx="0" cy="40011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8566245" y="6249800"/>
            <a:ext cx="0" cy="40011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6574062" y="6263151"/>
            <a:ext cx="0" cy="40011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559558" y="341194"/>
            <a:ext cx="8570794" cy="1200329"/>
          </a:xfrm>
          <a:prstGeom prst="rect">
            <a:avLst/>
          </a:prstGeom>
          <a:noFill/>
        </p:spPr>
        <p:txBody>
          <a:bodyPr wrap="square" rtlCol="0">
            <a:spAutoFit/>
          </a:bodyPr>
          <a:lstStyle/>
          <a:p>
            <a:r>
              <a:rPr lang="en-029" b="1" dirty="0" smtClean="0">
                <a:latin typeface="Exo" panose="020B0604020202020204" charset="0"/>
              </a:rPr>
              <a:t>Problem Identification </a:t>
            </a:r>
          </a:p>
          <a:p>
            <a:endParaRPr lang="en-029" dirty="0">
              <a:latin typeface="Exo" panose="020B0604020202020204" charset="0"/>
            </a:endParaRPr>
          </a:p>
          <a:p>
            <a:endParaRPr lang="en-029" dirty="0">
              <a:latin typeface="Exo" panose="020B0604020202020204" charset="0"/>
            </a:endParaRPr>
          </a:p>
          <a:p>
            <a:endParaRPr lang="en-US" dirty="0">
              <a:latin typeface="Exo" panose="020B0604020202020204" charset="0"/>
            </a:endParaRPr>
          </a:p>
        </p:txBody>
      </p:sp>
      <p:cxnSp>
        <p:nvCxnSpPr>
          <p:cNvPr id="5" name="Straight Connector 4"/>
          <p:cNvCxnSpPr/>
          <p:nvPr/>
        </p:nvCxnSpPr>
        <p:spPr>
          <a:xfrm>
            <a:off x="559558" y="709684"/>
            <a:ext cx="3891887"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1593668" y="1176493"/>
            <a:ext cx="8856618" cy="1575526"/>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lnSpc>
                <a:spcPct val="150000"/>
              </a:lnSpc>
            </a:pPr>
            <a:r>
              <a:rPr lang="en-US" dirty="0" smtClean="0"/>
              <a:t>People are wasting power due to their lack of consciousness. For which the electricity is not distributing in every area properly and we are suffering from insufficient power.</a:t>
            </a:r>
            <a:endParaRPr lang="en-US" dirty="0"/>
          </a:p>
        </p:txBody>
      </p:sp>
      <p:sp>
        <p:nvSpPr>
          <p:cNvPr id="13" name="Rectangle 12"/>
          <p:cNvSpPr/>
          <p:nvPr/>
        </p:nvSpPr>
        <p:spPr>
          <a:xfrm>
            <a:off x="1593668" y="2740211"/>
            <a:ext cx="8856618" cy="1575526"/>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lnSpc>
                <a:spcPct val="150000"/>
              </a:lnSpc>
            </a:pPr>
            <a:r>
              <a:rPr lang="en-029" dirty="0" smtClean="0"/>
              <a:t>We have targeted the commoners. Specially the metropolitan people.</a:t>
            </a:r>
          </a:p>
          <a:p>
            <a:pPr algn="ctr">
              <a:lnSpc>
                <a:spcPct val="150000"/>
              </a:lnSpc>
            </a:pPr>
            <a:r>
              <a:rPr lang="en-029" dirty="0" smtClean="0"/>
              <a:t>A link of The Daily Star is attached here which shows a article of waste of energy-</a:t>
            </a:r>
          </a:p>
          <a:p>
            <a:pPr algn="ctr">
              <a:lnSpc>
                <a:spcPct val="150000"/>
              </a:lnSpc>
            </a:pPr>
            <a:r>
              <a:rPr lang="en-029" dirty="0"/>
              <a:t>“https://</a:t>
            </a:r>
            <a:r>
              <a:rPr lang="en-029" dirty="0" smtClean="0"/>
              <a:t>www.thedailystar.net/business/waste-electricity-1348048”</a:t>
            </a:r>
            <a:endParaRPr lang="en-US" dirty="0"/>
          </a:p>
        </p:txBody>
      </p:sp>
      <p:sp>
        <p:nvSpPr>
          <p:cNvPr id="14" name="Rectangle 13"/>
          <p:cNvSpPr/>
          <p:nvPr/>
        </p:nvSpPr>
        <p:spPr>
          <a:xfrm>
            <a:off x="1593668" y="4302760"/>
            <a:ext cx="8856618" cy="1575526"/>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lnSpc>
                <a:spcPct val="150000"/>
              </a:lnSpc>
            </a:pPr>
            <a:r>
              <a:rPr lang="en-029" dirty="0" smtClean="0"/>
              <a:t>We feel that if this problem is solved a lot of power waste will be reduced and power can be distributed more efficiently.</a:t>
            </a:r>
            <a:endParaRPr lang="en-US" dirty="0"/>
          </a:p>
        </p:txBody>
      </p:sp>
      <p:sp>
        <p:nvSpPr>
          <p:cNvPr id="16" name="TextBox 15"/>
          <p:cNvSpPr txBox="1"/>
          <p:nvPr/>
        </p:nvSpPr>
        <p:spPr>
          <a:xfrm>
            <a:off x="4292231" y="6288963"/>
            <a:ext cx="7580921" cy="307777"/>
          </a:xfrm>
          <a:prstGeom prst="rect">
            <a:avLst/>
          </a:prstGeom>
          <a:noFill/>
        </p:spPr>
        <p:txBody>
          <a:bodyPr wrap="none" rtlCol="0">
            <a:spAutoFit/>
          </a:bodyPr>
          <a:lstStyle/>
          <a:p>
            <a:r>
              <a:rPr lang="en-029" sz="1400" b="1" dirty="0" smtClean="0">
                <a:latin typeface="Exo" panose="020B0604020202020204" charset="0"/>
              </a:rPr>
              <a:t>Hackathon  Day – Big Day       </a:t>
            </a:r>
            <a:r>
              <a:rPr lang="en-029" sz="1400" dirty="0" smtClean="0">
                <a:latin typeface="Exo" panose="020B0604020202020204" charset="0"/>
              </a:rPr>
              <a:t>September 06-07 	     All Day     	NSU, Dhaka</a:t>
            </a:r>
            <a:endParaRPr lang="en-US" sz="1400" dirty="0">
              <a:latin typeface="Exo" panose="020B0604020202020204" charset="0"/>
            </a:endParaRPr>
          </a:p>
        </p:txBody>
      </p:sp>
    </p:spTree>
    <p:extLst>
      <p:ext uri="{BB962C8B-B14F-4D97-AF65-F5344CB8AC3E}">
        <p14:creationId xmlns:p14="http://schemas.microsoft.com/office/powerpoint/2010/main" xmlns="" val="7932678"/>
      </p:ext>
    </p:extLst>
  </p:cSld>
  <p:clrMapOvr>
    <a:masterClrMapping/>
  </p:clrMapOvr>
  <p:transition>
    <p:wipe dir="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0"/>
            <a:ext cx="12192001" cy="6858000"/>
          </a:xfrm>
          <a:prstGeom prst="rect">
            <a:avLst/>
          </a:prstGeom>
        </p:spPr>
      </p:pic>
      <p:sp>
        <p:nvSpPr>
          <p:cNvPr id="7" name="TextBox 6"/>
          <p:cNvSpPr txBox="1"/>
          <p:nvPr/>
        </p:nvSpPr>
        <p:spPr>
          <a:xfrm>
            <a:off x="4149534" y="4517408"/>
            <a:ext cx="3902030" cy="400110"/>
          </a:xfrm>
          <a:prstGeom prst="rect">
            <a:avLst/>
          </a:prstGeom>
          <a:noFill/>
        </p:spPr>
        <p:txBody>
          <a:bodyPr wrap="none" rtlCol="0">
            <a:spAutoFit/>
          </a:bodyPr>
          <a:lstStyle/>
          <a:p>
            <a:r>
              <a:rPr lang="en-029" sz="2000" b="1" dirty="0" smtClean="0">
                <a:solidFill>
                  <a:schemeClr val="bg1"/>
                </a:solidFill>
                <a:latin typeface="Exo" panose="020B0604020202020204" charset="0"/>
              </a:rPr>
              <a:t>Innovation for Better Tomorrow</a:t>
            </a:r>
            <a:endParaRPr lang="en-US" sz="2000" b="1" dirty="0">
              <a:solidFill>
                <a:schemeClr val="bg1"/>
              </a:solidFill>
              <a:latin typeface="Exo" panose="020B0604020202020204" charset="0"/>
            </a:endParaRPr>
          </a:p>
        </p:txBody>
      </p:sp>
      <p:cxnSp>
        <p:nvCxnSpPr>
          <p:cNvPr id="8" name="Straight Connector 7"/>
          <p:cNvCxnSpPr/>
          <p:nvPr/>
        </p:nvCxnSpPr>
        <p:spPr>
          <a:xfrm>
            <a:off x="8607448" y="6309028"/>
            <a:ext cx="0" cy="40011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6619903" y="6315114"/>
            <a:ext cx="0" cy="40011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10257788" y="6314197"/>
            <a:ext cx="0" cy="40011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559558" y="341194"/>
            <a:ext cx="8570794" cy="1200329"/>
          </a:xfrm>
          <a:prstGeom prst="rect">
            <a:avLst/>
          </a:prstGeom>
          <a:noFill/>
        </p:spPr>
        <p:txBody>
          <a:bodyPr wrap="square" rtlCol="0">
            <a:spAutoFit/>
          </a:bodyPr>
          <a:lstStyle/>
          <a:p>
            <a:r>
              <a:rPr lang="en-029" b="1" dirty="0" smtClean="0">
                <a:latin typeface="Exo" panose="020B0604020202020204" charset="0"/>
              </a:rPr>
              <a:t>Proposed Solution</a:t>
            </a:r>
          </a:p>
          <a:p>
            <a:endParaRPr lang="en-029" dirty="0">
              <a:latin typeface="Exo" panose="020B0604020202020204" charset="0"/>
            </a:endParaRPr>
          </a:p>
          <a:p>
            <a:endParaRPr lang="en-029" dirty="0">
              <a:latin typeface="Exo" panose="020B0604020202020204" charset="0"/>
            </a:endParaRPr>
          </a:p>
          <a:p>
            <a:endParaRPr lang="en-US" dirty="0">
              <a:latin typeface="Exo" panose="020B0604020202020204" charset="0"/>
            </a:endParaRPr>
          </a:p>
        </p:txBody>
      </p:sp>
      <p:cxnSp>
        <p:nvCxnSpPr>
          <p:cNvPr id="5" name="Straight Connector 4"/>
          <p:cNvCxnSpPr/>
          <p:nvPr/>
        </p:nvCxnSpPr>
        <p:spPr>
          <a:xfrm>
            <a:off x="559558" y="709684"/>
            <a:ext cx="3891887"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1658982" y="941359"/>
            <a:ext cx="8647611" cy="266399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lnSpc>
                <a:spcPct val="150000"/>
              </a:lnSpc>
            </a:pPr>
            <a:r>
              <a:rPr lang="en-US" dirty="0"/>
              <a:t>By knowing the usage of current, people can conveniently save electricity. By this they will also be aware of the energy waste. This will help the user to save power and will make the power distribution more efficient. For this we have design a Device which will sense the current and show a curve of usage via Web Application and Android Application. By that consumers will be able to monitor their usage and </a:t>
            </a:r>
            <a:r>
              <a:rPr lang="en-US" dirty="0" smtClean="0"/>
              <a:t>make most efficient use of power.</a:t>
            </a:r>
            <a:endParaRPr lang="en-US" dirty="0"/>
          </a:p>
        </p:txBody>
      </p:sp>
      <p:sp>
        <p:nvSpPr>
          <p:cNvPr id="16" name="Rectangle 15"/>
          <p:cNvSpPr/>
          <p:nvPr/>
        </p:nvSpPr>
        <p:spPr>
          <a:xfrm>
            <a:off x="1658982" y="3618763"/>
            <a:ext cx="8647611" cy="2311774"/>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lnSpc>
                <a:spcPct val="150000"/>
              </a:lnSpc>
            </a:pPr>
            <a:r>
              <a:rPr lang="en-029" dirty="0" smtClean="0"/>
              <a:t>Consumers can even monitor the power usage even if </a:t>
            </a:r>
            <a:r>
              <a:rPr lang="en-029" dirty="0" smtClean="0"/>
              <a:t>we are </a:t>
            </a:r>
            <a:r>
              <a:rPr lang="en-029" dirty="0" smtClean="0"/>
              <a:t>not home. </a:t>
            </a:r>
            <a:r>
              <a:rPr lang="en-029" dirty="0" smtClean="0"/>
              <a:t>Because of this current theft can also be stopped. </a:t>
            </a:r>
            <a:r>
              <a:rPr lang="en-029" dirty="0" smtClean="0"/>
              <a:t>We will supply this device at a very low cost.</a:t>
            </a:r>
            <a:endParaRPr lang="en-US" dirty="0"/>
          </a:p>
        </p:txBody>
      </p:sp>
      <p:sp>
        <p:nvSpPr>
          <p:cNvPr id="14" name="TextBox 13"/>
          <p:cNvSpPr txBox="1"/>
          <p:nvPr/>
        </p:nvSpPr>
        <p:spPr>
          <a:xfrm>
            <a:off x="4292222" y="6342132"/>
            <a:ext cx="7580921" cy="307777"/>
          </a:xfrm>
          <a:prstGeom prst="rect">
            <a:avLst/>
          </a:prstGeom>
          <a:noFill/>
        </p:spPr>
        <p:txBody>
          <a:bodyPr wrap="none" rtlCol="0">
            <a:spAutoFit/>
          </a:bodyPr>
          <a:lstStyle/>
          <a:p>
            <a:r>
              <a:rPr lang="en-029" sz="1400" b="1" dirty="0" smtClean="0">
                <a:latin typeface="Exo" panose="020B0604020202020204" charset="0"/>
              </a:rPr>
              <a:t>Hackathon  Day – Big Day       </a:t>
            </a:r>
            <a:r>
              <a:rPr lang="en-029" sz="1400" dirty="0" smtClean="0">
                <a:latin typeface="Exo" panose="020B0604020202020204" charset="0"/>
              </a:rPr>
              <a:t>September 06-07 	     All Day     	NSU, Dhaka</a:t>
            </a:r>
            <a:endParaRPr lang="en-US" sz="1400" dirty="0">
              <a:latin typeface="Exo" panose="020B0604020202020204" charset="0"/>
            </a:endParaRPr>
          </a:p>
        </p:txBody>
      </p:sp>
    </p:spTree>
    <p:extLst>
      <p:ext uri="{BB962C8B-B14F-4D97-AF65-F5344CB8AC3E}">
        <p14:creationId xmlns:p14="http://schemas.microsoft.com/office/powerpoint/2010/main" xmlns="" val="3066126928"/>
      </p:ext>
    </p:extLst>
  </p:cSld>
  <p:clrMapOvr>
    <a:masterClrMapping/>
  </p:clrMapOvr>
  <p:transition>
    <p:wipe dir="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Content Placeholder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8561" y="0"/>
            <a:ext cx="12192001" cy="6858000"/>
          </a:xfrm>
          <a:prstGeom prst="rect">
            <a:avLst/>
          </a:prstGeom>
        </p:spPr>
      </p:pic>
      <p:grpSp>
        <p:nvGrpSpPr>
          <p:cNvPr id="3" name="Group 2"/>
          <p:cNvGrpSpPr/>
          <p:nvPr/>
        </p:nvGrpSpPr>
        <p:grpSpPr>
          <a:xfrm>
            <a:off x="222071" y="236691"/>
            <a:ext cx="11840407" cy="6439347"/>
            <a:chOff x="169819" y="158312"/>
            <a:chExt cx="11840407" cy="6439347"/>
          </a:xfrm>
        </p:grpSpPr>
        <p:sp>
          <p:nvSpPr>
            <p:cNvPr id="7" name="TextBox 6"/>
            <p:cNvSpPr txBox="1"/>
            <p:nvPr/>
          </p:nvSpPr>
          <p:spPr>
            <a:xfrm>
              <a:off x="4149534" y="4517408"/>
              <a:ext cx="3902030" cy="400110"/>
            </a:xfrm>
            <a:prstGeom prst="rect">
              <a:avLst/>
            </a:prstGeom>
            <a:noFill/>
          </p:spPr>
          <p:txBody>
            <a:bodyPr wrap="none" rtlCol="0">
              <a:spAutoFit/>
            </a:bodyPr>
            <a:lstStyle/>
            <a:p>
              <a:r>
                <a:rPr lang="en-029" sz="2000" b="1" dirty="0" smtClean="0">
                  <a:solidFill>
                    <a:schemeClr val="bg1"/>
                  </a:solidFill>
                  <a:latin typeface="Exo" panose="020B0604020202020204" charset="0"/>
                </a:rPr>
                <a:t>Innovation for Better Tomorrow</a:t>
              </a:r>
              <a:endParaRPr lang="en-US" sz="2000" b="1" dirty="0">
                <a:solidFill>
                  <a:schemeClr val="bg1"/>
                </a:solidFill>
                <a:latin typeface="Exo" panose="020B0604020202020204" charset="0"/>
              </a:endParaRPr>
            </a:p>
          </p:txBody>
        </p:sp>
        <p:sp>
          <p:nvSpPr>
            <p:cNvPr id="4" name="TextBox 3"/>
            <p:cNvSpPr txBox="1"/>
            <p:nvPr/>
          </p:nvSpPr>
          <p:spPr>
            <a:xfrm>
              <a:off x="559558" y="158312"/>
              <a:ext cx="8570794" cy="369332"/>
            </a:xfrm>
            <a:prstGeom prst="rect">
              <a:avLst/>
            </a:prstGeom>
            <a:noFill/>
          </p:spPr>
          <p:txBody>
            <a:bodyPr wrap="square" rtlCol="0">
              <a:spAutoFit/>
            </a:bodyPr>
            <a:lstStyle/>
            <a:p>
              <a:r>
                <a:rPr lang="en-029" b="1" dirty="0" smtClean="0">
                  <a:latin typeface="Exo" panose="020B0604020202020204" charset="0"/>
                </a:rPr>
                <a:t>Business Plan</a:t>
              </a:r>
              <a:endParaRPr lang="en-US" dirty="0">
                <a:latin typeface="Exo" panose="020B0604020202020204" charset="0"/>
              </a:endParaRPr>
            </a:p>
          </p:txBody>
        </p:sp>
        <p:cxnSp>
          <p:nvCxnSpPr>
            <p:cNvPr id="5" name="Straight Connector 4"/>
            <p:cNvCxnSpPr/>
            <p:nvPr/>
          </p:nvCxnSpPr>
          <p:spPr>
            <a:xfrm>
              <a:off x="559558" y="709684"/>
              <a:ext cx="3891887"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331409" y="6289882"/>
              <a:ext cx="7580921" cy="307777"/>
            </a:xfrm>
            <a:prstGeom prst="rect">
              <a:avLst/>
            </a:prstGeom>
            <a:noFill/>
          </p:spPr>
          <p:txBody>
            <a:bodyPr wrap="none" rtlCol="0">
              <a:spAutoFit/>
            </a:bodyPr>
            <a:lstStyle/>
            <a:p>
              <a:r>
                <a:rPr lang="en-029" sz="1400" b="1" dirty="0" smtClean="0">
                  <a:latin typeface="Exo" panose="020B0604020202020204" charset="0"/>
                </a:rPr>
                <a:t>Hackathon  Day – Big Day       </a:t>
              </a:r>
              <a:r>
                <a:rPr lang="en-029" sz="1400" dirty="0" smtClean="0">
                  <a:latin typeface="Exo" panose="020B0604020202020204" charset="0"/>
                </a:rPr>
                <a:t>September 06-07 	     All Day     	NSU, Dhaka</a:t>
              </a:r>
              <a:endParaRPr lang="en-US" sz="1400" dirty="0">
                <a:latin typeface="Exo" panose="020B0604020202020204" charset="0"/>
              </a:endParaRPr>
            </a:p>
          </p:txBody>
        </p:sp>
        <p:pic>
          <p:nvPicPr>
            <p:cNvPr id="2" name="Picture 1"/>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169819" y="605179"/>
              <a:ext cx="11840407" cy="5573508"/>
            </a:xfrm>
            <a:prstGeom prst="rect">
              <a:avLst/>
            </a:prstGeom>
          </p:spPr>
        </p:pic>
      </p:grpSp>
      <p:sp>
        <p:nvSpPr>
          <p:cNvPr id="9" name="Rectangle 8"/>
          <p:cNvSpPr/>
          <p:nvPr/>
        </p:nvSpPr>
        <p:spPr>
          <a:xfrm>
            <a:off x="432425" y="1823598"/>
            <a:ext cx="3052231" cy="369332"/>
          </a:xfrm>
          <a:prstGeom prst="rect">
            <a:avLst/>
          </a:prstGeom>
          <a:noFill/>
        </p:spPr>
        <p:txBody>
          <a:bodyPr wrap="square" lIns="91440" tIns="45720" rIns="91440" bIns="45720">
            <a:spAutoFit/>
          </a:bodyPr>
          <a:lstStyle/>
          <a:p>
            <a:r>
              <a:rPr lang="en-US" u="sng" dirty="0">
                <a:ln w="0"/>
                <a:latin typeface="Adobe Garamond Pro Bold" panose="02020702060506020403" pitchFamily="18" charset="0"/>
              </a:rPr>
              <a:t>Key </a:t>
            </a:r>
            <a:r>
              <a:rPr lang="en-US" u="sng" dirty="0" smtClean="0">
                <a:ln w="0"/>
                <a:latin typeface="Adobe Garamond Pro Bold" panose="02020702060506020403" pitchFamily="18" charset="0"/>
              </a:rPr>
              <a:t>Partners</a:t>
            </a:r>
          </a:p>
        </p:txBody>
      </p:sp>
      <p:sp>
        <p:nvSpPr>
          <p:cNvPr id="10" name="Rectangle 9"/>
          <p:cNvSpPr/>
          <p:nvPr/>
        </p:nvSpPr>
        <p:spPr>
          <a:xfrm>
            <a:off x="432425" y="2239096"/>
            <a:ext cx="2109360" cy="584775"/>
          </a:xfrm>
          <a:prstGeom prst="rect">
            <a:avLst/>
          </a:prstGeom>
        </p:spPr>
        <p:txBody>
          <a:bodyPr wrap="none">
            <a:spAutoFit/>
          </a:bodyPr>
          <a:lstStyle/>
          <a:p>
            <a:r>
              <a:rPr lang="en-US" sz="1600" dirty="0">
                <a:ln w="0"/>
                <a:latin typeface="Adobe Garamond Pro Bold" panose="02020702060506020403" pitchFamily="18" charset="0"/>
              </a:rPr>
              <a:t>Automated </a:t>
            </a:r>
            <a:r>
              <a:rPr lang="en-US" sz="1600" dirty="0" smtClean="0">
                <a:ln w="0"/>
                <a:latin typeface="Adobe Garamond Pro Bold" panose="02020702060506020403" pitchFamily="18" charset="0"/>
              </a:rPr>
              <a:t>Companies</a:t>
            </a:r>
          </a:p>
          <a:p>
            <a:r>
              <a:rPr lang="en-US" sz="1600" dirty="0">
                <a:ln w="0"/>
                <a:latin typeface="Adobe Garamond Pro Bold" panose="02020702060506020403" pitchFamily="18" charset="0"/>
              </a:rPr>
              <a:t>/</a:t>
            </a:r>
            <a:r>
              <a:rPr lang="en-US" sz="1600" dirty="0" smtClean="0">
                <a:ln w="0"/>
                <a:latin typeface="Adobe Garamond Pro Bold" panose="02020702060506020403" pitchFamily="18" charset="0"/>
              </a:rPr>
              <a:t>Part </a:t>
            </a:r>
            <a:r>
              <a:rPr lang="en-US" sz="1600" dirty="0">
                <a:ln w="0"/>
                <a:latin typeface="Adobe Garamond Pro Bold" panose="02020702060506020403" pitchFamily="18" charset="0"/>
              </a:rPr>
              <a:t>Suppliers</a:t>
            </a:r>
          </a:p>
        </p:txBody>
      </p:sp>
      <p:sp>
        <p:nvSpPr>
          <p:cNvPr id="17" name="Rectangle 16"/>
          <p:cNvSpPr/>
          <p:nvPr/>
        </p:nvSpPr>
        <p:spPr>
          <a:xfrm>
            <a:off x="497740" y="3282270"/>
            <a:ext cx="1735027" cy="861774"/>
          </a:xfrm>
          <a:prstGeom prst="rect">
            <a:avLst/>
          </a:prstGeom>
        </p:spPr>
        <p:txBody>
          <a:bodyPr wrap="none">
            <a:spAutoFit/>
          </a:bodyPr>
          <a:lstStyle/>
          <a:p>
            <a:r>
              <a:rPr lang="en-US" u="sng" dirty="0">
                <a:ln w="0"/>
                <a:latin typeface="Adobe Garamond Pro Bold" panose="02020702060506020403" pitchFamily="18" charset="0"/>
              </a:rPr>
              <a:t>Key </a:t>
            </a:r>
            <a:r>
              <a:rPr lang="en-US" u="sng" dirty="0" smtClean="0">
                <a:ln w="0"/>
                <a:latin typeface="Adobe Garamond Pro Bold" panose="02020702060506020403" pitchFamily="18" charset="0"/>
              </a:rPr>
              <a:t>Suppliers</a:t>
            </a:r>
          </a:p>
          <a:p>
            <a:endParaRPr lang="en-US" sz="1600" dirty="0" smtClean="0">
              <a:ln w="0"/>
              <a:latin typeface="Adobe Garamond Pro Bold" panose="02020702060506020403" pitchFamily="18" charset="0"/>
            </a:endParaRPr>
          </a:p>
          <a:p>
            <a:r>
              <a:rPr lang="en-US" sz="1600" dirty="0" smtClean="0">
                <a:ln w="0"/>
                <a:latin typeface="Adobe Garamond Pro Bold" panose="02020702060506020403" pitchFamily="18" charset="0"/>
              </a:rPr>
              <a:t>Material </a:t>
            </a:r>
            <a:r>
              <a:rPr lang="en-US" sz="1600" dirty="0">
                <a:ln w="0"/>
                <a:latin typeface="Adobe Garamond Pro Bold" panose="02020702060506020403" pitchFamily="18" charset="0"/>
              </a:rPr>
              <a:t>Suppliers</a:t>
            </a:r>
          </a:p>
        </p:txBody>
      </p:sp>
      <p:sp>
        <p:nvSpPr>
          <p:cNvPr id="18" name="Rectangle 17"/>
          <p:cNvSpPr/>
          <p:nvPr/>
        </p:nvSpPr>
        <p:spPr>
          <a:xfrm>
            <a:off x="2594037" y="1843685"/>
            <a:ext cx="2225930" cy="1846659"/>
          </a:xfrm>
          <a:prstGeom prst="rect">
            <a:avLst/>
          </a:prstGeom>
        </p:spPr>
        <p:txBody>
          <a:bodyPr wrap="none">
            <a:spAutoFit/>
          </a:bodyPr>
          <a:lstStyle/>
          <a:p>
            <a:r>
              <a:rPr lang="en-US" u="sng" dirty="0">
                <a:ln w="0"/>
                <a:latin typeface="Adobe Garamond Pro Bold" panose="02020702060506020403" pitchFamily="18" charset="0"/>
              </a:rPr>
              <a:t>Key </a:t>
            </a:r>
            <a:r>
              <a:rPr lang="en-US" u="sng" dirty="0" smtClean="0">
                <a:ln w="0"/>
                <a:latin typeface="Adobe Garamond Pro Bold" panose="02020702060506020403" pitchFamily="18" charset="0"/>
              </a:rPr>
              <a:t>Activities</a:t>
            </a:r>
          </a:p>
          <a:p>
            <a:r>
              <a:rPr lang="en-US" sz="1600" dirty="0" smtClean="0">
                <a:ln w="0"/>
                <a:latin typeface="Adobe Garamond Pro Bold" panose="02020702060506020403" pitchFamily="18" charset="0"/>
              </a:rPr>
              <a:t>Awareness Camping</a:t>
            </a:r>
          </a:p>
          <a:p>
            <a:r>
              <a:rPr lang="en-US" sz="1600" dirty="0" smtClean="0">
                <a:ln w="0"/>
                <a:latin typeface="Adobe Garamond Pro Bold" panose="02020702060506020403" pitchFamily="18" charset="0"/>
              </a:rPr>
              <a:t>Acquire </a:t>
            </a:r>
            <a:r>
              <a:rPr lang="en-US" sz="1600" dirty="0">
                <a:ln w="0"/>
                <a:latin typeface="Adobe Garamond Pro Bold" panose="02020702060506020403" pitchFamily="18" charset="0"/>
              </a:rPr>
              <a:t>funding for </a:t>
            </a:r>
            <a:endParaRPr lang="en-US" sz="1600" dirty="0" smtClean="0">
              <a:ln w="0"/>
              <a:latin typeface="Adobe Garamond Pro Bold" panose="02020702060506020403" pitchFamily="18" charset="0"/>
            </a:endParaRPr>
          </a:p>
          <a:p>
            <a:r>
              <a:rPr lang="en-US" sz="1600" dirty="0" smtClean="0">
                <a:ln w="0"/>
                <a:latin typeface="Adobe Garamond Pro Bold" panose="02020702060506020403" pitchFamily="18" charset="0"/>
              </a:rPr>
              <a:t>Prototype </a:t>
            </a:r>
          </a:p>
          <a:p>
            <a:r>
              <a:rPr lang="en-US" sz="1600" dirty="0" smtClean="0">
                <a:ln w="0"/>
                <a:latin typeface="Adobe Garamond Pro Bold" panose="02020702060506020403" pitchFamily="18" charset="0"/>
              </a:rPr>
              <a:t>Monitoring data</a:t>
            </a:r>
          </a:p>
          <a:p>
            <a:r>
              <a:rPr lang="en-US" sz="1600" dirty="0" smtClean="0">
                <a:ln w="0"/>
                <a:latin typeface="Adobe Garamond Pro Bold" panose="02020702060506020403" pitchFamily="18" charset="0"/>
              </a:rPr>
              <a:t>Develop </a:t>
            </a:r>
            <a:r>
              <a:rPr lang="en-US" sz="1600" dirty="0">
                <a:ln w="0"/>
                <a:latin typeface="Adobe Garamond Pro Bold" panose="02020702060506020403" pitchFamily="18" charset="0"/>
              </a:rPr>
              <a:t>manufacturing </a:t>
            </a:r>
            <a:endParaRPr lang="en-US" sz="1600" dirty="0" smtClean="0">
              <a:ln w="0"/>
              <a:latin typeface="Adobe Garamond Pro Bold" panose="02020702060506020403" pitchFamily="18" charset="0"/>
            </a:endParaRPr>
          </a:p>
          <a:p>
            <a:r>
              <a:rPr lang="en-US" sz="1600" dirty="0" smtClean="0">
                <a:ln w="0"/>
                <a:latin typeface="Adobe Garamond Pro Bold" panose="02020702060506020403" pitchFamily="18" charset="0"/>
              </a:rPr>
              <a:t>capability</a:t>
            </a:r>
            <a:endParaRPr lang="en-US" sz="1600" dirty="0">
              <a:ln w="0"/>
              <a:latin typeface="Adobe Garamond Pro Bold" panose="02020702060506020403" pitchFamily="18" charset="0"/>
            </a:endParaRPr>
          </a:p>
        </p:txBody>
      </p:sp>
      <p:sp>
        <p:nvSpPr>
          <p:cNvPr id="19" name="Rectangle 18"/>
          <p:cNvSpPr/>
          <p:nvPr/>
        </p:nvSpPr>
        <p:spPr>
          <a:xfrm>
            <a:off x="4801645" y="1856748"/>
            <a:ext cx="2602444" cy="1200329"/>
          </a:xfrm>
          <a:prstGeom prst="rect">
            <a:avLst/>
          </a:prstGeom>
        </p:spPr>
        <p:txBody>
          <a:bodyPr wrap="none">
            <a:spAutoFit/>
          </a:bodyPr>
          <a:lstStyle/>
          <a:p>
            <a:r>
              <a:rPr lang="en-US" u="sng" dirty="0">
                <a:ln w="0"/>
                <a:latin typeface="Adobe Garamond Pro Bold" panose="02020702060506020403" pitchFamily="18" charset="0"/>
              </a:rPr>
              <a:t>Key </a:t>
            </a:r>
            <a:r>
              <a:rPr lang="en-US" u="sng" dirty="0" smtClean="0">
                <a:ln w="0"/>
                <a:latin typeface="Adobe Garamond Pro Bold" panose="02020702060506020403" pitchFamily="18" charset="0"/>
              </a:rPr>
              <a:t>Resources</a:t>
            </a:r>
          </a:p>
          <a:p>
            <a:endParaRPr lang="en-US" dirty="0" smtClean="0">
              <a:ln w="0"/>
              <a:latin typeface="Adobe Garamond Pro Bold" panose="02020702060506020403" pitchFamily="18" charset="0"/>
            </a:endParaRPr>
          </a:p>
          <a:p>
            <a:r>
              <a:rPr lang="en-US" dirty="0" smtClean="0">
                <a:ln w="0"/>
                <a:latin typeface="Adobe Garamond Pro Bold" panose="02020702060506020403" pitchFamily="18" charset="0"/>
              </a:rPr>
              <a:t>Lab facilities</a:t>
            </a:r>
          </a:p>
          <a:p>
            <a:r>
              <a:rPr lang="en-US" dirty="0" smtClean="0">
                <a:ln w="0"/>
                <a:latin typeface="Adobe Garamond Pro Bold" panose="02020702060506020403" pitchFamily="18" charset="0"/>
              </a:rPr>
              <a:t>Manufacturing </a:t>
            </a:r>
            <a:r>
              <a:rPr lang="en-US" dirty="0">
                <a:ln w="0"/>
                <a:latin typeface="Adobe Garamond Pro Bold" panose="02020702060506020403" pitchFamily="18" charset="0"/>
              </a:rPr>
              <a:t>specialists</a:t>
            </a:r>
          </a:p>
        </p:txBody>
      </p:sp>
      <p:sp>
        <p:nvSpPr>
          <p:cNvPr id="20" name="Rectangle 19"/>
          <p:cNvSpPr/>
          <p:nvPr/>
        </p:nvSpPr>
        <p:spPr>
          <a:xfrm>
            <a:off x="7404089" y="1863175"/>
            <a:ext cx="2353080" cy="1815882"/>
          </a:xfrm>
          <a:prstGeom prst="rect">
            <a:avLst/>
          </a:prstGeom>
        </p:spPr>
        <p:txBody>
          <a:bodyPr wrap="none">
            <a:spAutoFit/>
          </a:bodyPr>
          <a:lstStyle/>
          <a:p>
            <a:r>
              <a:rPr lang="en-US" sz="1600" u="sng" dirty="0">
                <a:ln w="0"/>
                <a:latin typeface="Adobe Garamond Pro Bold" panose="02020702060506020403" pitchFamily="18" charset="0"/>
              </a:rPr>
              <a:t>Cost </a:t>
            </a:r>
            <a:r>
              <a:rPr lang="en-US" sz="1600" u="sng" dirty="0" smtClean="0">
                <a:ln w="0"/>
                <a:latin typeface="Adobe Garamond Pro Bold" panose="02020702060506020403" pitchFamily="18" charset="0"/>
              </a:rPr>
              <a:t>Structure</a:t>
            </a:r>
          </a:p>
          <a:p>
            <a:endParaRPr lang="en-US" sz="1600" dirty="0" smtClean="0">
              <a:ln w="0"/>
              <a:latin typeface="Adobe Garamond Pro Bold" panose="02020702060506020403" pitchFamily="18" charset="0"/>
            </a:endParaRPr>
          </a:p>
          <a:p>
            <a:r>
              <a:rPr lang="en-US" sz="1600" dirty="0" smtClean="0">
                <a:ln w="0"/>
                <a:latin typeface="Adobe Garamond Pro Bold" panose="02020702060506020403" pitchFamily="18" charset="0"/>
              </a:rPr>
              <a:t>Supplies </a:t>
            </a:r>
            <a:r>
              <a:rPr lang="en-US" sz="1600" dirty="0">
                <a:ln w="0"/>
                <a:latin typeface="Adobe Garamond Pro Bold" panose="02020702060506020403" pitchFamily="18" charset="0"/>
              </a:rPr>
              <a:t>for </a:t>
            </a:r>
            <a:r>
              <a:rPr lang="en-US" sz="1600" dirty="0" smtClean="0">
                <a:ln w="0"/>
                <a:latin typeface="Adobe Garamond Pro Bold" panose="02020702060506020403" pitchFamily="18" charset="0"/>
              </a:rPr>
              <a:t>construction </a:t>
            </a:r>
          </a:p>
          <a:p>
            <a:r>
              <a:rPr lang="en-US" sz="1600" dirty="0" smtClean="0">
                <a:ln w="0"/>
                <a:latin typeface="Adobe Garamond Pro Bold" panose="02020702060506020403" pitchFamily="18" charset="0"/>
              </a:rPr>
              <a:t>of window </a:t>
            </a:r>
          </a:p>
          <a:p>
            <a:r>
              <a:rPr lang="en-US" sz="1600" dirty="0" smtClean="0">
                <a:ln w="0"/>
                <a:latin typeface="Adobe Garamond Pro Bold" panose="02020702060506020403" pitchFamily="18" charset="0"/>
              </a:rPr>
              <a:t>Worker </a:t>
            </a:r>
            <a:r>
              <a:rPr lang="en-US" sz="1600" dirty="0">
                <a:ln w="0"/>
                <a:latin typeface="Adobe Garamond Pro Bold" panose="02020702060506020403" pitchFamily="18" charset="0"/>
              </a:rPr>
              <a:t>engineers </a:t>
            </a:r>
            <a:endParaRPr lang="en-US" sz="1600" dirty="0" smtClean="0">
              <a:ln w="0"/>
              <a:latin typeface="Adobe Garamond Pro Bold" panose="02020702060506020403" pitchFamily="18" charset="0"/>
            </a:endParaRPr>
          </a:p>
          <a:p>
            <a:r>
              <a:rPr lang="en-US" sz="1600" dirty="0" smtClean="0">
                <a:ln w="0"/>
                <a:latin typeface="Adobe Garamond Pro Bold" panose="02020702060506020403" pitchFamily="18" charset="0"/>
              </a:rPr>
              <a:t>management</a:t>
            </a:r>
          </a:p>
          <a:p>
            <a:r>
              <a:rPr lang="en-US" sz="1600" dirty="0" smtClean="0">
                <a:ln w="0"/>
                <a:latin typeface="Adobe Garamond Pro Bold" panose="02020702060506020403" pitchFamily="18" charset="0"/>
              </a:rPr>
              <a:t>Space</a:t>
            </a:r>
            <a:endParaRPr lang="en-US" sz="1600" dirty="0">
              <a:ln w="0"/>
              <a:latin typeface="Adobe Garamond Pro Bold" panose="02020702060506020403" pitchFamily="18" charset="0"/>
            </a:endParaRPr>
          </a:p>
        </p:txBody>
      </p:sp>
      <p:sp>
        <p:nvSpPr>
          <p:cNvPr id="21" name="Rectangle 20"/>
          <p:cNvSpPr/>
          <p:nvPr/>
        </p:nvSpPr>
        <p:spPr>
          <a:xfrm>
            <a:off x="9824404" y="1823597"/>
            <a:ext cx="1975221" cy="2062103"/>
          </a:xfrm>
          <a:prstGeom prst="rect">
            <a:avLst/>
          </a:prstGeom>
        </p:spPr>
        <p:txBody>
          <a:bodyPr wrap="none">
            <a:spAutoFit/>
          </a:bodyPr>
          <a:lstStyle/>
          <a:p>
            <a:r>
              <a:rPr lang="en-US" sz="1600" u="sng" dirty="0">
                <a:ln w="0"/>
                <a:latin typeface="Adobe Garamond Pro Bold" panose="02020702060506020403" pitchFamily="18" charset="0"/>
              </a:rPr>
              <a:t>Value </a:t>
            </a:r>
            <a:r>
              <a:rPr lang="en-US" sz="1600" u="sng" dirty="0" smtClean="0">
                <a:ln w="0"/>
                <a:latin typeface="Adobe Garamond Pro Bold" panose="02020702060506020403" pitchFamily="18" charset="0"/>
              </a:rPr>
              <a:t>Preposition</a:t>
            </a:r>
          </a:p>
          <a:p>
            <a:endParaRPr lang="en-US" sz="1600" dirty="0" smtClean="0">
              <a:ln w="0"/>
              <a:latin typeface="Adobe Garamond Pro Bold" panose="02020702060506020403" pitchFamily="18" charset="0"/>
            </a:endParaRPr>
          </a:p>
          <a:p>
            <a:r>
              <a:rPr lang="en-US" sz="1600" dirty="0" smtClean="0">
                <a:ln w="0"/>
                <a:latin typeface="Adobe Garamond Pro Bold" panose="02020702060506020403" pitchFamily="18" charset="0"/>
              </a:rPr>
              <a:t>Usage </a:t>
            </a:r>
            <a:r>
              <a:rPr lang="en-US" sz="1600" dirty="0">
                <a:ln w="0"/>
                <a:latin typeface="Adobe Garamond Pro Bold" panose="02020702060506020403" pitchFamily="18" charset="0"/>
              </a:rPr>
              <a:t>saving is the </a:t>
            </a:r>
            <a:endParaRPr lang="en-US" sz="1600" dirty="0" smtClean="0">
              <a:ln w="0"/>
              <a:latin typeface="Adobe Garamond Pro Bold" panose="02020702060506020403" pitchFamily="18" charset="0"/>
            </a:endParaRPr>
          </a:p>
          <a:p>
            <a:r>
              <a:rPr lang="en-US" sz="1600" dirty="0" smtClean="0">
                <a:ln w="0"/>
                <a:latin typeface="Adobe Garamond Pro Bold" panose="02020702060506020403" pitchFamily="18" charset="0"/>
              </a:rPr>
              <a:t>core value</a:t>
            </a:r>
          </a:p>
          <a:p>
            <a:endParaRPr lang="en-US" sz="1600" dirty="0" smtClean="0">
              <a:ln w="0"/>
              <a:latin typeface="Adobe Garamond Pro Bold" panose="02020702060506020403" pitchFamily="18" charset="0"/>
            </a:endParaRPr>
          </a:p>
          <a:p>
            <a:r>
              <a:rPr lang="en-US" sz="1600" dirty="0" smtClean="0">
                <a:ln w="0"/>
                <a:latin typeface="Adobe Garamond Pro Bold" panose="02020702060506020403" pitchFamily="18" charset="0"/>
              </a:rPr>
              <a:t>Efficient </a:t>
            </a:r>
            <a:r>
              <a:rPr lang="en-US" sz="1600" dirty="0">
                <a:ln w="0"/>
                <a:latin typeface="Adobe Garamond Pro Bold" panose="02020702060506020403" pitchFamily="18" charset="0"/>
              </a:rPr>
              <a:t>power </a:t>
            </a:r>
            <a:endParaRPr lang="en-US" sz="1600" dirty="0" smtClean="0">
              <a:ln w="0"/>
              <a:latin typeface="Adobe Garamond Pro Bold" panose="02020702060506020403" pitchFamily="18" charset="0"/>
            </a:endParaRPr>
          </a:p>
          <a:p>
            <a:r>
              <a:rPr lang="en-US" sz="1600" dirty="0" smtClean="0">
                <a:ln w="0"/>
                <a:latin typeface="Adobe Garamond Pro Bold" panose="02020702060506020403" pitchFamily="18" charset="0"/>
              </a:rPr>
              <a:t>consumption </a:t>
            </a:r>
            <a:r>
              <a:rPr lang="en-US" sz="1600" dirty="0">
                <a:ln w="0"/>
                <a:latin typeface="Adobe Garamond Pro Bold" panose="02020702060506020403" pitchFamily="18" charset="0"/>
              </a:rPr>
              <a:t>at least </a:t>
            </a:r>
            <a:endParaRPr lang="en-US" sz="1600" dirty="0" smtClean="0">
              <a:ln w="0"/>
              <a:latin typeface="Adobe Garamond Pro Bold" panose="02020702060506020403" pitchFamily="18" charset="0"/>
            </a:endParaRPr>
          </a:p>
          <a:p>
            <a:r>
              <a:rPr lang="en-US" sz="1600" dirty="0" smtClean="0">
                <a:ln w="0"/>
                <a:latin typeface="Adobe Garamond Pro Bold" panose="02020702060506020403" pitchFamily="18" charset="0"/>
              </a:rPr>
              <a:t>cost</a:t>
            </a:r>
            <a:endParaRPr lang="en-US" sz="1600" dirty="0">
              <a:ln w="0"/>
              <a:latin typeface="Adobe Garamond Pro Bold" panose="02020702060506020403" pitchFamily="18" charset="0"/>
            </a:endParaRPr>
          </a:p>
        </p:txBody>
      </p:sp>
      <p:sp>
        <p:nvSpPr>
          <p:cNvPr id="22" name="Rectangle 21"/>
          <p:cNvSpPr/>
          <p:nvPr/>
        </p:nvSpPr>
        <p:spPr>
          <a:xfrm>
            <a:off x="2417604" y="4956418"/>
            <a:ext cx="7464544" cy="954107"/>
          </a:xfrm>
          <a:prstGeom prst="rect">
            <a:avLst/>
          </a:prstGeom>
        </p:spPr>
        <p:txBody>
          <a:bodyPr wrap="none">
            <a:spAutoFit/>
          </a:bodyPr>
          <a:lstStyle/>
          <a:p>
            <a:r>
              <a:rPr lang="en-US" sz="2000" u="sng" dirty="0">
                <a:ln w="0"/>
                <a:latin typeface="Adobe Garamond Pro Bold" panose="02020702060506020403" pitchFamily="18" charset="0"/>
              </a:rPr>
              <a:t>Revenue </a:t>
            </a:r>
            <a:r>
              <a:rPr lang="en-US" sz="2000" u="sng" dirty="0" smtClean="0">
                <a:ln w="0"/>
                <a:latin typeface="Adobe Garamond Pro Bold" panose="02020702060506020403" pitchFamily="18" charset="0"/>
              </a:rPr>
              <a:t>Stream</a:t>
            </a:r>
          </a:p>
          <a:p>
            <a:endParaRPr lang="en-US" dirty="0" smtClean="0">
              <a:ln w="0"/>
              <a:latin typeface="Adobe Garamond Pro Bold" panose="02020702060506020403" pitchFamily="18" charset="0"/>
            </a:endParaRPr>
          </a:p>
          <a:p>
            <a:r>
              <a:rPr lang="en-US" dirty="0" smtClean="0">
                <a:ln w="0"/>
                <a:latin typeface="Adobe Garamond Pro Bold" panose="02020702060506020403" pitchFamily="18" charset="0"/>
              </a:rPr>
              <a:t>By </a:t>
            </a:r>
            <a:r>
              <a:rPr lang="en-US" dirty="0">
                <a:ln w="0"/>
                <a:latin typeface="Adobe Garamond Pro Bold" panose="02020702060506020403" pitchFamily="18" charset="0"/>
              </a:rPr>
              <a:t>including the system with electrical devices the customer will be beneficial</a:t>
            </a:r>
          </a:p>
        </p:txBody>
      </p:sp>
    </p:spTree>
    <p:extLst>
      <p:ext uri="{BB962C8B-B14F-4D97-AF65-F5344CB8AC3E}">
        <p14:creationId xmlns:p14="http://schemas.microsoft.com/office/powerpoint/2010/main" xmlns="" val="3214122912"/>
      </p:ext>
    </p:extLst>
  </p:cSld>
  <p:clrMapOvr>
    <a:masterClrMapping/>
  </p:clrMapOvr>
  <p:transition>
    <p:wipe dir="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0"/>
            <a:ext cx="12192001" cy="6858000"/>
          </a:xfrm>
          <a:prstGeom prst="rect">
            <a:avLst/>
          </a:prstGeom>
        </p:spPr>
      </p:pic>
      <p:sp>
        <p:nvSpPr>
          <p:cNvPr id="7" name="TextBox 6"/>
          <p:cNvSpPr txBox="1"/>
          <p:nvPr/>
        </p:nvSpPr>
        <p:spPr>
          <a:xfrm>
            <a:off x="4149534" y="4517408"/>
            <a:ext cx="3902030" cy="400110"/>
          </a:xfrm>
          <a:prstGeom prst="rect">
            <a:avLst/>
          </a:prstGeom>
          <a:noFill/>
        </p:spPr>
        <p:txBody>
          <a:bodyPr wrap="none" rtlCol="0">
            <a:spAutoFit/>
          </a:bodyPr>
          <a:lstStyle/>
          <a:p>
            <a:r>
              <a:rPr lang="en-029" sz="2000" b="1" dirty="0" smtClean="0">
                <a:solidFill>
                  <a:schemeClr val="bg1"/>
                </a:solidFill>
                <a:latin typeface="Exo" panose="020B0604020202020204" charset="0"/>
              </a:rPr>
              <a:t>Innovation for Better Tomorrow</a:t>
            </a:r>
            <a:endParaRPr lang="en-US" sz="2000" b="1" dirty="0">
              <a:solidFill>
                <a:schemeClr val="bg1"/>
              </a:solidFill>
              <a:latin typeface="Exo" panose="020B0604020202020204" charset="0"/>
            </a:endParaRPr>
          </a:p>
        </p:txBody>
      </p:sp>
      <p:cxnSp>
        <p:nvCxnSpPr>
          <p:cNvPr id="8" name="Straight Connector 7"/>
          <p:cNvCxnSpPr/>
          <p:nvPr/>
        </p:nvCxnSpPr>
        <p:spPr>
          <a:xfrm>
            <a:off x="8489883" y="6243714"/>
            <a:ext cx="0" cy="40011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6430371" y="6237026"/>
            <a:ext cx="0" cy="40011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559558" y="497950"/>
            <a:ext cx="8570794" cy="461665"/>
          </a:xfrm>
          <a:prstGeom prst="rect">
            <a:avLst/>
          </a:prstGeom>
          <a:noFill/>
        </p:spPr>
        <p:txBody>
          <a:bodyPr wrap="square" rtlCol="0">
            <a:spAutoFit/>
          </a:bodyPr>
          <a:lstStyle/>
          <a:p>
            <a:r>
              <a:rPr lang="en-029" sz="2400" b="1" dirty="0" smtClean="0">
                <a:latin typeface="Exo" panose="020B0604020202020204" charset="0"/>
              </a:rPr>
              <a:t>Scalability Plan</a:t>
            </a:r>
            <a:endParaRPr lang="en-US" sz="2400" dirty="0">
              <a:latin typeface="Exo" panose="020B0604020202020204" charset="0"/>
            </a:endParaRPr>
          </a:p>
        </p:txBody>
      </p:sp>
      <p:cxnSp>
        <p:nvCxnSpPr>
          <p:cNvPr id="5" name="Straight Connector 4"/>
          <p:cNvCxnSpPr/>
          <p:nvPr/>
        </p:nvCxnSpPr>
        <p:spPr>
          <a:xfrm>
            <a:off x="559558" y="931755"/>
            <a:ext cx="389188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10252859" y="6223673"/>
            <a:ext cx="0" cy="40011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1606731" y="1206677"/>
            <a:ext cx="8699864" cy="4697733"/>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lnSpc>
                <a:spcPct val="150000"/>
              </a:lnSpc>
            </a:pPr>
            <a:r>
              <a:rPr lang="en-029" sz="2200" dirty="0" smtClean="0"/>
              <a:t>We have specific plans for our system and we are going to implement thos</a:t>
            </a:r>
            <a:r>
              <a:rPr lang="en-029" sz="2200" dirty="0" smtClean="0"/>
              <a:t>e in future. </a:t>
            </a:r>
          </a:p>
          <a:p>
            <a:pPr algn="ctr">
              <a:lnSpc>
                <a:spcPct val="150000"/>
              </a:lnSpc>
            </a:pPr>
            <a:r>
              <a:rPr lang="en-029" sz="2200" dirty="0" smtClean="0"/>
              <a:t>Such as-</a:t>
            </a:r>
          </a:p>
          <a:p>
            <a:pPr algn="ctr">
              <a:lnSpc>
                <a:spcPct val="150000"/>
              </a:lnSpc>
              <a:buFont typeface="Wingdings" pitchFamily="2" charset="2"/>
              <a:buChar char="q"/>
            </a:pPr>
            <a:r>
              <a:rPr lang="en-029" sz="2200" dirty="0" smtClean="0"/>
              <a:t> </a:t>
            </a:r>
            <a:r>
              <a:rPr lang="en-029" sz="2200" dirty="0" err="1" smtClean="0"/>
              <a:t>IoT</a:t>
            </a:r>
            <a:r>
              <a:rPr lang="en-029" sz="2200" dirty="0" smtClean="0"/>
              <a:t> based Home Automation System can build from our system. </a:t>
            </a:r>
          </a:p>
          <a:p>
            <a:pPr algn="ctr">
              <a:lnSpc>
                <a:spcPct val="150000"/>
              </a:lnSpc>
              <a:buFont typeface="Wingdings" pitchFamily="2" charset="2"/>
              <a:buChar char="q"/>
            </a:pPr>
            <a:r>
              <a:rPr lang="en-029" sz="2200" dirty="0" smtClean="0"/>
              <a:t>We can also add quick recharge option in our Android application and Web Application.</a:t>
            </a:r>
          </a:p>
        </p:txBody>
      </p:sp>
      <p:sp>
        <p:nvSpPr>
          <p:cNvPr id="14" name="TextBox 13"/>
          <p:cNvSpPr txBox="1"/>
          <p:nvPr/>
        </p:nvSpPr>
        <p:spPr>
          <a:xfrm>
            <a:off x="4135467" y="6263755"/>
            <a:ext cx="7580921" cy="307777"/>
          </a:xfrm>
          <a:prstGeom prst="rect">
            <a:avLst/>
          </a:prstGeom>
          <a:noFill/>
        </p:spPr>
        <p:txBody>
          <a:bodyPr wrap="none" rtlCol="0">
            <a:spAutoFit/>
          </a:bodyPr>
          <a:lstStyle/>
          <a:p>
            <a:r>
              <a:rPr lang="en-029" sz="1400" b="1" dirty="0" smtClean="0">
                <a:latin typeface="Exo" panose="020B0604020202020204" charset="0"/>
              </a:rPr>
              <a:t>Hackathon  Day – Big Day       </a:t>
            </a:r>
            <a:r>
              <a:rPr lang="en-029" sz="1400" dirty="0" smtClean="0">
                <a:latin typeface="Exo" panose="020B0604020202020204" charset="0"/>
              </a:rPr>
              <a:t>September 06-07 	     All Day     	NSU, Dhaka</a:t>
            </a:r>
            <a:endParaRPr lang="en-US" sz="1400" dirty="0">
              <a:latin typeface="Exo" panose="020B0604020202020204" charset="0"/>
            </a:endParaRPr>
          </a:p>
        </p:txBody>
      </p:sp>
    </p:spTree>
    <p:extLst>
      <p:ext uri="{BB962C8B-B14F-4D97-AF65-F5344CB8AC3E}">
        <p14:creationId xmlns:p14="http://schemas.microsoft.com/office/powerpoint/2010/main" xmlns="" val="4240757722"/>
      </p:ext>
    </p:extLst>
  </p:cSld>
  <p:clrMapOvr>
    <a:masterClrMapping/>
  </p:clrMapOvr>
  <p:transition>
    <p:wipe dir="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8561" y="0"/>
            <a:ext cx="12192001" cy="6858000"/>
          </a:xfrm>
          <a:prstGeom prst="rect">
            <a:avLst/>
          </a:prstGeom>
        </p:spPr>
      </p:pic>
      <p:sp>
        <p:nvSpPr>
          <p:cNvPr id="7" name="TextBox 6"/>
          <p:cNvSpPr txBox="1"/>
          <p:nvPr/>
        </p:nvSpPr>
        <p:spPr>
          <a:xfrm>
            <a:off x="4149534" y="4517408"/>
            <a:ext cx="3902030" cy="400110"/>
          </a:xfrm>
          <a:prstGeom prst="rect">
            <a:avLst/>
          </a:prstGeom>
          <a:noFill/>
        </p:spPr>
        <p:txBody>
          <a:bodyPr wrap="none" rtlCol="0">
            <a:spAutoFit/>
          </a:bodyPr>
          <a:lstStyle/>
          <a:p>
            <a:r>
              <a:rPr lang="en-029" sz="2000" b="1" dirty="0" smtClean="0">
                <a:solidFill>
                  <a:schemeClr val="bg1"/>
                </a:solidFill>
                <a:latin typeface="Exo" panose="020B0604020202020204" charset="0"/>
              </a:rPr>
              <a:t>Innovation for Better Tomorrow</a:t>
            </a:r>
            <a:endParaRPr lang="en-US" sz="2000" b="1" dirty="0">
              <a:solidFill>
                <a:schemeClr val="bg1"/>
              </a:solidFill>
              <a:latin typeface="Exo" panose="020B0604020202020204" charset="0"/>
            </a:endParaRPr>
          </a:p>
        </p:txBody>
      </p:sp>
      <p:cxnSp>
        <p:nvCxnSpPr>
          <p:cNvPr id="8" name="Straight Connector 7"/>
          <p:cNvCxnSpPr/>
          <p:nvPr/>
        </p:nvCxnSpPr>
        <p:spPr>
          <a:xfrm>
            <a:off x="10227243" y="6191461"/>
            <a:ext cx="0" cy="40011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6613253" y="6210900"/>
            <a:ext cx="0" cy="40011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559558" y="341194"/>
            <a:ext cx="8570794" cy="369332"/>
          </a:xfrm>
          <a:prstGeom prst="rect">
            <a:avLst/>
          </a:prstGeom>
          <a:noFill/>
        </p:spPr>
        <p:txBody>
          <a:bodyPr wrap="square" rtlCol="0">
            <a:spAutoFit/>
          </a:bodyPr>
          <a:lstStyle/>
          <a:p>
            <a:r>
              <a:rPr lang="en-029" b="1" dirty="0" smtClean="0">
                <a:latin typeface="Exo" panose="020B0604020202020204" charset="0"/>
              </a:rPr>
              <a:t>Required Cost for R&amp;D, Piloting &amp; Market Ready Operation</a:t>
            </a:r>
            <a:endParaRPr lang="en-US" dirty="0">
              <a:latin typeface="Exo" panose="020B0604020202020204" charset="0"/>
            </a:endParaRPr>
          </a:p>
        </p:txBody>
      </p:sp>
      <p:cxnSp>
        <p:nvCxnSpPr>
          <p:cNvPr id="5" name="Straight Connector 4"/>
          <p:cNvCxnSpPr/>
          <p:nvPr/>
        </p:nvCxnSpPr>
        <p:spPr>
          <a:xfrm>
            <a:off x="481180" y="722747"/>
            <a:ext cx="7552476" cy="348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8685299" y="6197547"/>
            <a:ext cx="0" cy="40011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1645919" y="1167489"/>
            <a:ext cx="8660675" cy="472386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smtClean="0"/>
              <a:t>Device Cost: 600/- to 800/-</a:t>
            </a:r>
          </a:p>
          <a:p>
            <a:pPr algn="ctr"/>
            <a:r>
              <a:rPr lang="en-US" dirty="0" smtClean="0"/>
              <a:t>Approximate selling price of the product can be: 800/- to 1000/-</a:t>
            </a:r>
          </a:p>
          <a:p>
            <a:pPr algn="ctr"/>
            <a:r>
              <a:rPr lang="en-US" dirty="0" smtClean="0"/>
              <a:t>As we are giving ownership of the solution to the government will have a authority to supervise this product.</a:t>
            </a:r>
          </a:p>
          <a:p>
            <a:pPr algn="ctr"/>
            <a:endParaRPr lang="en-US" dirty="0" smtClean="0"/>
          </a:p>
          <a:p>
            <a:pPr algn="ctr"/>
            <a:r>
              <a:rPr lang="en-US" dirty="0" smtClean="0"/>
              <a:t>R&amp;D:</a:t>
            </a:r>
          </a:p>
          <a:p>
            <a:pPr algn="ctr"/>
            <a:r>
              <a:rPr lang="en-US" dirty="0" smtClean="0"/>
              <a:t>Per Device 300/-</a:t>
            </a:r>
          </a:p>
          <a:p>
            <a:pPr algn="ctr"/>
            <a:endParaRPr lang="en-US" dirty="0" smtClean="0"/>
          </a:p>
          <a:p>
            <a:pPr algn="ctr"/>
            <a:r>
              <a:rPr lang="en-US" dirty="0" smtClean="0"/>
              <a:t>Plotting:</a:t>
            </a:r>
          </a:p>
          <a:p>
            <a:pPr algn="ctr"/>
            <a:r>
              <a:rPr lang="en-US" dirty="0" smtClean="0"/>
              <a:t>No Cost</a:t>
            </a:r>
          </a:p>
          <a:p>
            <a:pPr algn="ctr"/>
            <a:endParaRPr lang="en-US" dirty="0" smtClean="0"/>
          </a:p>
          <a:p>
            <a:pPr algn="ctr"/>
            <a:r>
              <a:rPr lang="en-US" dirty="0" smtClean="0"/>
              <a:t>Market Ready Operation:</a:t>
            </a:r>
          </a:p>
          <a:p>
            <a:pPr algn="ctr"/>
            <a:r>
              <a:rPr lang="en-US" dirty="0" smtClean="0"/>
              <a:t>Per Device 200/-</a:t>
            </a:r>
            <a:endParaRPr lang="en-US" dirty="0"/>
          </a:p>
        </p:txBody>
      </p:sp>
      <p:sp>
        <p:nvSpPr>
          <p:cNvPr id="14" name="TextBox 13"/>
          <p:cNvSpPr txBox="1"/>
          <p:nvPr/>
        </p:nvSpPr>
        <p:spPr>
          <a:xfrm>
            <a:off x="4292221" y="6237629"/>
            <a:ext cx="7580921" cy="307777"/>
          </a:xfrm>
          <a:prstGeom prst="rect">
            <a:avLst/>
          </a:prstGeom>
          <a:noFill/>
        </p:spPr>
        <p:txBody>
          <a:bodyPr wrap="none" rtlCol="0">
            <a:spAutoFit/>
          </a:bodyPr>
          <a:lstStyle/>
          <a:p>
            <a:r>
              <a:rPr lang="en-029" sz="1400" b="1" dirty="0" smtClean="0">
                <a:latin typeface="Exo" panose="020B0604020202020204" charset="0"/>
              </a:rPr>
              <a:t>Hackathon  Day – Big Day       </a:t>
            </a:r>
            <a:r>
              <a:rPr lang="en-029" sz="1400" dirty="0" smtClean="0">
                <a:latin typeface="Exo" panose="020B0604020202020204" charset="0"/>
              </a:rPr>
              <a:t>September 06-07 	     All Day     	NSU, Dhaka</a:t>
            </a:r>
            <a:endParaRPr lang="en-US" sz="1400" dirty="0">
              <a:latin typeface="Exo" panose="020B0604020202020204" charset="0"/>
            </a:endParaRPr>
          </a:p>
        </p:txBody>
      </p:sp>
    </p:spTree>
    <p:extLst>
      <p:ext uri="{BB962C8B-B14F-4D97-AF65-F5344CB8AC3E}">
        <p14:creationId xmlns:p14="http://schemas.microsoft.com/office/powerpoint/2010/main" xmlns="" val="443716797"/>
      </p:ext>
    </p:extLst>
  </p:cSld>
  <p:clrMapOvr>
    <a:masterClrMapping/>
  </p:clrMapOvr>
  <p:transition>
    <p:wipe dir="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029" sz="3200" b="1" dirty="0" smtClean="0">
                <a:latin typeface="Exo" panose="02000503000000000000" pitchFamily="50" charset="0"/>
              </a:rPr>
              <a:t>Thank You </a:t>
            </a:r>
            <a:endParaRPr lang="en-US" sz="3200" b="1" dirty="0">
              <a:latin typeface="Exo" panose="02000503000000000000" pitchFamily="50" charset="0"/>
            </a:endParaRPr>
          </a:p>
        </p:txBody>
      </p:sp>
      <p:pic>
        <p:nvPicPr>
          <p:cNvPr id="3" name="Picture 2"/>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8939802" y="0"/>
            <a:ext cx="3252198" cy="3252198"/>
          </a:xfrm>
          <a:prstGeom prst="rect">
            <a:avLst/>
          </a:prstGeom>
        </p:spPr>
      </p:pic>
    </p:spTree>
    <p:extLst>
      <p:ext uri="{BB962C8B-B14F-4D97-AF65-F5344CB8AC3E}">
        <p14:creationId xmlns:p14="http://schemas.microsoft.com/office/powerpoint/2010/main" xmlns="" val="3068678057"/>
      </p:ext>
    </p:extLst>
  </p:cSld>
  <p:clrMapOvr>
    <a:masterClrMapping/>
  </p:clrMapOvr>
  <p:transition spd="slow">
    <p:wipe dir="r"/>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VARPPTCOMPATIBLERD03" val="RXP"/>
  <p:tag name="VARPPTTYPE" val="RXP"/>
  <p:tag name="VARPPTSLIDEFORMAT" val="RXP"/>
  <p:tag name="VARPPTCOMPATIBLE4" val="RXP"/>
  <p:tag name="VARSAVEMESSAGETIMESTAMP" val="RXP8/2/2016"/>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252</TotalTime>
  <Words>523</Words>
  <Application>Microsoft Office PowerPoint</Application>
  <PresentationFormat>Custom</PresentationFormat>
  <Paragraphs>91</Paragraphs>
  <Slides>8</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Arial</vt:lpstr>
      <vt:lpstr>Exo</vt:lpstr>
      <vt:lpstr>Adobe Caslon Pro Bold</vt:lpstr>
      <vt:lpstr>Calibri</vt:lpstr>
      <vt:lpstr>Adobe Garamond Pro Bold</vt:lpstr>
      <vt:lpstr>Wingdings</vt:lpstr>
      <vt:lpstr>Calibri Light</vt:lpstr>
      <vt:lpstr>Office Theme</vt:lpstr>
      <vt:lpstr>Slide 1</vt:lpstr>
      <vt:lpstr>Slide 2</vt:lpstr>
      <vt:lpstr>Slide 3</vt:lpstr>
      <vt:lpstr>Slide 4</vt:lpstr>
      <vt:lpstr>Slide 5</vt:lpstr>
      <vt:lpstr>Slide 6</vt:lpstr>
      <vt:lpstr>Slide 7</vt:lpstr>
      <vt:lpstr>Slide 8</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Maahi</dc:creator>
  <cp:lastModifiedBy>User</cp:lastModifiedBy>
  <cp:revision>224</cp:revision>
  <dcterms:created xsi:type="dcterms:W3CDTF">2016-06-08T05:55:47Z</dcterms:created>
  <dcterms:modified xsi:type="dcterms:W3CDTF">2018-09-07T08:14:00Z</dcterms:modified>
</cp:coreProperties>
</file>